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2"/>
  </p:notesMasterIdLst>
  <p:sldIdLst>
    <p:sldId id="257" r:id="rId2"/>
    <p:sldId id="285" r:id="rId3"/>
    <p:sldId id="326" r:id="rId4"/>
    <p:sldId id="369" r:id="rId5"/>
    <p:sldId id="410" r:id="rId6"/>
    <p:sldId id="535" r:id="rId7"/>
    <p:sldId id="438" r:id="rId8"/>
    <p:sldId id="463" r:id="rId9"/>
    <p:sldId id="265" r:id="rId10"/>
    <p:sldId id="437" r:id="rId11"/>
    <p:sldId id="465" r:id="rId12"/>
    <p:sldId id="266" r:id="rId13"/>
    <p:sldId id="466" r:id="rId14"/>
    <p:sldId id="451" r:id="rId15"/>
    <p:sldId id="467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41" r:id="rId24"/>
    <p:sldId id="260" r:id="rId25"/>
    <p:sldId id="262" r:id="rId26"/>
    <p:sldId id="267" r:id="rId27"/>
    <p:sldId id="504" r:id="rId28"/>
    <p:sldId id="476" r:id="rId29"/>
    <p:sldId id="477" r:id="rId30"/>
    <p:sldId id="478" r:id="rId31"/>
    <p:sldId id="269" r:id="rId32"/>
    <p:sldId id="454" r:id="rId33"/>
    <p:sldId id="487" r:id="rId34"/>
    <p:sldId id="286" r:id="rId35"/>
    <p:sldId id="299" r:id="rId36"/>
    <p:sldId id="429" r:id="rId37"/>
    <p:sldId id="430" r:id="rId38"/>
    <p:sldId id="287" r:id="rId39"/>
    <p:sldId id="488" r:id="rId40"/>
    <p:sldId id="533" r:id="rId41"/>
    <p:sldId id="532" r:id="rId42"/>
    <p:sldId id="464" r:id="rId43"/>
    <p:sldId id="490" r:id="rId44"/>
    <p:sldId id="492" r:id="rId45"/>
    <p:sldId id="493" r:id="rId46"/>
    <p:sldId id="498" r:id="rId47"/>
    <p:sldId id="500" r:id="rId48"/>
    <p:sldId id="512" r:id="rId49"/>
    <p:sldId id="502" r:id="rId50"/>
    <p:sldId id="444" r:id="rId51"/>
    <p:sldId id="273" r:id="rId52"/>
    <p:sldId id="505" r:id="rId53"/>
    <p:sldId id="520" r:id="rId54"/>
    <p:sldId id="516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450" r:id="rId64"/>
    <p:sldId id="489" r:id="rId65"/>
    <p:sldId id="531" r:id="rId66"/>
    <p:sldId id="530" r:id="rId67"/>
    <p:sldId id="494" r:id="rId68"/>
    <p:sldId id="534" r:id="rId69"/>
    <p:sldId id="400" r:id="rId70"/>
    <p:sldId id="33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A"/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 autoAdjust="0"/>
    <p:restoredTop sz="96353" autoAdjust="0"/>
  </p:normalViewPr>
  <p:slideViewPr>
    <p:cSldViewPr snapToGrid="0">
      <p:cViewPr varScale="1">
        <p:scale>
          <a:sx n="109" d="100"/>
          <a:sy n="109" d="100"/>
        </p:scale>
        <p:origin x="678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9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3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73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8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1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24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8E80B-1A8A-48F3-CC04-95845DAEC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91AEB-F1AC-AE16-F6D4-1D2DFC67B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27AF3-146E-B5EB-82F5-69DE42451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64FCD-EEC4-E2F0-3129-3B3A741BC6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8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743E3-E81F-3D25-C39E-0ACC7AC5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C204D-665B-5FB9-B5BD-3593E18E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0884F-5B83-1FEC-497A-6AC00A606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5B551-8610-4AAE-F303-30D351531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21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8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8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8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C735-266A-19FE-9E22-927723C0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9DB5A7-6871-21AA-E01C-4AA608DE7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9A556-8E46-B8DC-262F-D104AA64E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99776-9FA9-0855-BB76-024226C8D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67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8E4E2-D832-2CC4-E481-52B257E3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31662-BDA9-B46B-F016-37F98095B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35636-7EB7-72B2-F62A-1EF52BD1C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E17B1-1CF8-4B39-619F-2C8B7AE06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2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FD96-B0F1-6665-9D06-6AE7563F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6742F-E8B9-B85F-708F-4449FEDA8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A699-DB04-7D81-FDAB-5E82EB41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5EB5-1ED2-60A2-9A80-D642CF2F6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4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13D37-41C4-180B-8090-000E5E88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B59B1-B133-CE7C-0067-F599C4D8F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FDB0B-DE8F-7E8E-F830-BBFB4B18B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F942-BAAE-1D7C-53FF-FADAF00D1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30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40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27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00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22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28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0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1EC6-53B2-64C7-7EDD-444C6AA3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718EF-A9C4-837E-9837-CBC342EA2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3E64-0C06-E06F-DFE8-6C98C79D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E42A7-195F-4F6B-8170-9EB09FD6D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6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01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2020-D515-6494-EC74-56A83BEF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A7DA2-B366-F978-88F7-37F34D69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F98FC-F7BA-C229-8191-D6DAA1A37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CE7A4-D66C-F1D5-2F5E-5BE59553D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251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A804-9FED-65A9-7C2E-324A8531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F9A25-483F-6B8E-F911-63FF68322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19F45-BE3E-C942-4966-0C79862E4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777-F5A4-CE6F-98BF-A3690066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B3EDB-B3E0-49F6-85FA-C2B4D5BD5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60E6-ACDA-EBBE-F38A-D062864F4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D46A0-6F3A-66DE-B90E-468BDD474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39732-FA96-7A98-FA9E-E97B5D594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74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357F-79C0-B9E8-2BE5-B53C8693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54DCA-BD9A-4DF0-3057-23266EACC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F9E3F-6443-E041-BBBD-3A4F1E19D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52598-2F8C-40FB-26F4-F4168D36B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6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MWXTXjtl8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ra.dev/capabilities/trunk-based-developmen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www.red-gate.com/hub/events/friends-of-rg/friend/ScottSauber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iadnug/" TargetMode="External"/><Relationship Id="rId11" Type="http://schemas.openxmlformats.org/officeDocument/2006/relationships/image" Target="../media/image5.jpeg"/><Relationship Id="rId5" Type="http://schemas.openxmlformats.org/officeDocument/2006/relationships/hyperlink" Target="https://dometrain.com/author/scott-sauber/" TargetMode="External"/><Relationship Id="rId10" Type="http://schemas.openxmlformats.org/officeDocument/2006/relationships/image" Target="../media/image4.jpe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xunit.net/docs/getting-started/v3/migration#migrating-to-v3-packages" TargetMode="External"/><Relationship Id="rId2" Type="http://schemas.openxmlformats.org/officeDocument/2006/relationships/hyperlink" Target="https://dora.dev/capabilities/test-autom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ra.dev/quickcheck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7425"/>
            <a:ext cx="12192000" cy="6783149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 10 Most Common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Azure Mistakes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5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(and how to fix them)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31141273-CC9C-702D-0B7C-AAEF01617505}"/>
              </a:ext>
            </a:extLst>
          </p:cNvPr>
          <p:cNvSpPr txBox="1">
            <a:spLocks/>
          </p:cNvSpPr>
          <p:nvPr/>
        </p:nvSpPr>
        <p:spPr>
          <a:xfrm>
            <a:off x="10666927" y="36937"/>
            <a:ext cx="1593761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layers!!!1one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4005" cy="4749836"/>
          </a:xfrm>
        </p:spPr>
        <p:txBody>
          <a:bodyPr>
            <a:normAutofit/>
          </a:bodyPr>
          <a:lstStyle/>
          <a:p>
            <a:r>
              <a:rPr lang="en-US" dirty="0"/>
              <a:t>I used to do horizontal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.Data, .Business, .Common, .Models, .Api</a:t>
            </a:r>
          </a:p>
          <a:p>
            <a:r>
              <a:rPr lang="en-US" dirty="0"/>
              <a:t>Now I just do two projects</a:t>
            </a:r>
          </a:p>
          <a:p>
            <a:r>
              <a:rPr lang="en-US" dirty="0"/>
              <a:t>.Core and .Api (or .Web or .Console or whatever </a:t>
            </a:r>
            <a:r>
              <a:rPr lang="en-US" dirty="0" err="1"/>
              <a:t>entrypoint</a:t>
            </a:r>
            <a:r>
              <a:rPr lang="en-US" dirty="0"/>
              <a:t> is)</a:t>
            </a:r>
          </a:p>
          <a:p>
            <a:r>
              <a:rPr lang="en-US" dirty="0"/>
              <a:t>I slice the folders here vertically too</a:t>
            </a:r>
          </a:p>
          <a:p>
            <a:r>
              <a:rPr lang="en-US" dirty="0"/>
              <a:t>Plus corresponding Test projects of course (more later)</a:t>
            </a:r>
          </a:p>
          <a:p>
            <a:r>
              <a:rPr lang="en-US" dirty="0"/>
              <a:t>Slice horizontally only if you’re publishing packages to NuGet or internally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007F3B-906F-4003-5C05-607C45C82BFE}"/>
              </a:ext>
            </a:extLst>
          </p:cNvPr>
          <p:cNvSpPr txBox="1">
            <a:spLocks/>
          </p:cNvSpPr>
          <p:nvPr/>
        </p:nvSpPr>
        <p:spPr>
          <a:xfrm>
            <a:off x="10666927" y="36937"/>
            <a:ext cx="1593761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39843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Soap analogy</a:t>
            </a:r>
          </a:p>
          <a:p>
            <a:endParaRPr lang="en-US" dirty="0"/>
          </a:p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B133A08-8D1E-9EDC-8299-45E5EA6A9A6F}"/>
              </a:ext>
            </a:extLst>
          </p:cNvPr>
          <p:cNvSpPr txBox="1">
            <a:spLocks/>
          </p:cNvSpPr>
          <p:nvPr/>
        </p:nvSpPr>
        <p:spPr>
          <a:xfrm>
            <a:off x="10666927" y="36937"/>
            <a:ext cx="1593761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⚠️ == ❌</a:t>
            </a:r>
          </a:p>
        </p:txBody>
      </p:sp>
      <p:pic>
        <p:nvPicPr>
          <p:cNvPr id="1026" name="Picture 2" descr="Warnings Errors GIF - Warnings Errors Developers - Discover &amp; Share GIFs">
            <a:extLst>
              <a:ext uri="{FF2B5EF4-FFF2-40B4-BE49-F238E27FC236}">
                <a16:creationId xmlns:a16="http://schemas.microsoft.com/office/drawing/2014/main" id="{BE732BA4-D8C8-D39C-549E-CEF33397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54" y="3394533"/>
            <a:ext cx="4182076" cy="31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1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Treat Warnings as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0C8DA6-E77A-AFFF-7C45-60BB7512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86" y="2876522"/>
            <a:ext cx="8261130" cy="21280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792D01-27AE-CA1E-D6AB-021E738C0139}"/>
              </a:ext>
            </a:extLst>
          </p:cNvPr>
          <p:cNvSpPr txBox="1">
            <a:spLocks/>
          </p:cNvSpPr>
          <p:nvPr/>
        </p:nvSpPr>
        <p:spPr>
          <a:xfrm>
            <a:off x="10002592" y="36937"/>
            <a:ext cx="22580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Treat Warnings As Errors</a:t>
            </a:r>
          </a:p>
        </p:txBody>
      </p:sp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Logging “Best Practices”</a:t>
            </a:r>
          </a:p>
        </p:txBody>
      </p:sp>
      <p:pic>
        <p:nvPicPr>
          <p:cNvPr id="2050" name="Picture 2" descr="Logs GIFs | Tenor">
            <a:extLst>
              <a:ext uri="{FF2B5EF4-FFF2-40B4-BE49-F238E27FC236}">
                <a16:creationId xmlns:a16="http://schemas.microsoft.com/office/drawing/2014/main" id="{2D4798F1-DBF4-6664-C267-45E5D770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04" y="3204518"/>
            <a:ext cx="5874103" cy="34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5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Serilog</a:t>
            </a:r>
            <a:r>
              <a:rPr lang="en-US" dirty="0"/>
              <a:t> as logging framework</a:t>
            </a:r>
          </a:p>
          <a:p>
            <a:r>
              <a:rPr lang="en-US" dirty="0"/>
              <a:t>Use </a:t>
            </a:r>
            <a:r>
              <a:rPr lang="en-US" dirty="0" err="1"/>
              <a:t>ILogger</a:t>
            </a:r>
            <a:r>
              <a:rPr lang="en-US" dirty="0"/>
              <a:t> everywhere, not </a:t>
            </a:r>
            <a:r>
              <a:rPr lang="en-US" dirty="0" err="1"/>
              <a:t>Serilog</a:t>
            </a:r>
            <a:r>
              <a:rPr lang="en-US" dirty="0"/>
              <a:t> directly</a:t>
            </a:r>
          </a:p>
          <a:p>
            <a:r>
              <a:rPr lang="en-US" dirty="0"/>
              <a:t>Use structured logging, not concatenation</a:t>
            </a:r>
          </a:p>
          <a:p>
            <a:pPr lvl="1"/>
            <a:r>
              <a:rPr lang="en-US" dirty="0"/>
              <a:t>But… Azure Log Analytics workspaces cap at 500 columns</a:t>
            </a:r>
          </a:p>
          <a:p>
            <a:r>
              <a:rPr lang="en-US" dirty="0"/>
              <a:t>Each log should have key bits of information on it</a:t>
            </a:r>
          </a:p>
          <a:p>
            <a:pPr lvl="1"/>
            <a:r>
              <a:rPr lang="en-US" dirty="0"/>
              <a:t>User ID, Correlation ID, Request URL, App Version, etc.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Serilog’s</a:t>
            </a:r>
            <a:r>
              <a:rPr lang="en-US"/>
              <a:t> Log Context</a:t>
            </a:r>
            <a:endParaRPr lang="en-US" dirty="0"/>
          </a:p>
          <a:p>
            <a:r>
              <a:rPr lang="en-US" dirty="0"/>
              <a:t>“We need to log that”</a:t>
            </a:r>
          </a:p>
          <a:p>
            <a:r>
              <a:rPr lang="en-US" dirty="0"/>
              <a:t>Logs vs Metrics vs Audits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EBB7C-C1B8-34ED-85F4-E7CD6E8D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89" y="3738454"/>
            <a:ext cx="6534198" cy="12192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7538FC-A489-E983-3BCD-73DD49776C66}"/>
              </a:ext>
            </a:extLst>
          </p:cNvPr>
          <p:cNvSpPr txBox="1">
            <a:spLocks/>
          </p:cNvSpPr>
          <p:nvPr/>
        </p:nvSpPr>
        <p:spPr>
          <a:xfrm>
            <a:off x="10002592" y="36937"/>
            <a:ext cx="22580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</p:spTree>
    <p:extLst>
      <p:ext uri="{BB962C8B-B14F-4D97-AF65-F5344CB8AC3E}">
        <p14:creationId xmlns:p14="http://schemas.microsoft.com/office/powerpoint/2010/main" val="35051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Developer focused</a:t>
            </a:r>
          </a:p>
          <a:p>
            <a:r>
              <a:rPr lang="en-US" dirty="0"/>
              <a:t>Example: log an exception or log response from external API</a:t>
            </a:r>
          </a:p>
          <a:p>
            <a:r>
              <a:rPr lang="en-US" dirty="0"/>
              <a:t>Log Levels</a:t>
            </a:r>
          </a:p>
          <a:p>
            <a:pPr lvl="1"/>
            <a:r>
              <a:rPr lang="en-US" dirty="0"/>
              <a:t>Debug vs Information vs Warning vs Error vs Critical</a:t>
            </a:r>
          </a:p>
          <a:p>
            <a:r>
              <a:rPr lang="en-US" dirty="0"/>
              <a:t>Stop abusing Information! You probably meant Debug</a:t>
            </a:r>
          </a:p>
          <a:p>
            <a:r>
              <a:rPr lang="en-US" dirty="0"/>
              <a:t>Clean up your Warnings and Errors!</a:t>
            </a:r>
          </a:p>
          <a:p>
            <a:r>
              <a:rPr lang="en-US" dirty="0"/>
              <a:t>How long does my log store keep logs?</a:t>
            </a:r>
          </a:p>
          <a:p>
            <a:r>
              <a:rPr lang="en-US" dirty="0"/>
              <a:t>How reliable is my log delivery system</a:t>
            </a:r>
          </a:p>
          <a:p>
            <a:pPr lvl="1"/>
            <a:r>
              <a:rPr lang="en-US" dirty="0"/>
              <a:t>It’s okay to not have 100% guaranteed delivery of logs</a:t>
            </a:r>
          </a:p>
          <a:p>
            <a:r>
              <a:rPr lang="en-US" dirty="0"/>
              <a:t>How does </a:t>
            </a:r>
            <a:r>
              <a:rPr lang="en-US" dirty="0" err="1"/>
              <a:t>Serilog</a:t>
            </a:r>
            <a:r>
              <a:rPr lang="en-US" dirty="0"/>
              <a:t> work?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D6B338-7AE6-508B-6D9D-FDA22C6930A6}"/>
              </a:ext>
            </a:extLst>
          </p:cNvPr>
          <p:cNvSpPr txBox="1">
            <a:spLocks/>
          </p:cNvSpPr>
          <p:nvPr/>
        </p:nvSpPr>
        <p:spPr>
          <a:xfrm>
            <a:off x="10002592" y="36937"/>
            <a:ext cx="22580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</p:spTree>
    <p:extLst>
      <p:ext uri="{BB962C8B-B14F-4D97-AF65-F5344CB8AC3E}">
        <p14:creationId xmlns:p14="http://schemas.microsoft.com/office/powerpoint/2010/main" val="339144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Two types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CPU, Network, Response Times, Queue Depth, etc.</a:t>
            </a:r>
          </a:p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How many times did someone click that button</a:t>
            </a:r>
          </a:p>
          <a:p>
            <a:r>
              <a:rPr lang="en-US" dirty="0"/>
              <a:t>How long do we need to keep Metric data?</a:t>
            </a:r>
          </a:p>
          <a:p>
            <a:r>
              <a:rPr lang="en-US" dirty="0"/>
              <a:t>It may or may not be acceptable to miss some data</a:t>
            </a:r>
          </a:p>
          <a:p>
            <a:r>
              <a:rPr lang="en-US" dirty="0"/>
              <a:t>What data store are we using?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87CFC6-ADE6-E05F-5E16-DE364009BCD0}"/>
              </a:ext>
            </a:extLst>
          </p:cNvPr>
          <p:cNvSpPr txBox="1">
            <a:spLocks/>
          </p:cNvSpPr>
          <p:nvPr/>
        </p:nvSpPr>
        <p:spPr>
          <a:xfrm>
            <a:off x="10002592" y="36937"/>
            <a:ext cx="22580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</p:spTree>
    <p:extLst>
      <p:ext uri="{BB962C8B-B14F-4D97-AF65-F5344CB8AC3E}">
        <p14:creationId xmlns:p14="http://schemas.microsoft.com/office/powerpoint/2010/main" val="7046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Recording who, did what, and when in your application</a:t>
            </a:r>
          </a:p>
          <a:p>
            <a:r>
              <a:rPr lang="en-US" dirty="0"/>
              <a:t>Usually for legal, compliance, or traceability reasons</a:t>
            </a:r>
          </a:p>
          <a:p>
            <a:r>
              <a:rPr lang="en-US" dirty="0"/>
              <a:t>Losing any data is unacceptable</a:t>
            </a:r>
          </a:p>
          <a:p>
            <a:r>
              <a:rPr lang="en-US" dirty="0"/>
              <a:t>Store audits with the same data store as the data that’s being audited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B329AE-6AB5-FAA9-D422-145A119CD6EA}"/>
              </a:ext>
            </a:extLst>
          </p:cNvPr>
          <p:cNvSpPr txBox="1">
            <a:spLocks/>
          </p:cNvSpPr>
          <p:nvPr/>
        </p:nvSpPr>
        <p:spPr>
          <a:xfrm>
            <a:off x="10002592" y="36937"/>
            <a:ext cx="2258096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</p:spTree>
    <p:extLst>
      <p:ext uri="{BB962C8B-B14F-4D97-AF65-F5344CB8AC3E}">
        <p14:creationId xmlns:p14="http://schemas.microsoft.com/office/powerpoint/2010/main" val="13327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Anyone using Azure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Technically some of these translate to AWS too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 fontScale="90000"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Global Authorize Attribute via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FallbackPolicy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Locked out GIF - Conseguir el mejor gif en GIFER">
            <a:extLst>
              <a:ext uri="{FF2B5EF4-FFF2-40B4-BE49-F238E27FC236}">
                <a16:creationId xmlns:a16="http://schemas.microsoft.com/office/drawing/2014/main" id="{A77AD740-75A8-9E27-C2A2-8A3CE9E9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08" y="3358879"/>
            <a:ext cx="4229615" cy="31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26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Security is Opt-In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to remember to add a [Authorize] attribute everywhere</a:t>
            </a:r>
          </a:p>
          <a:p>
            <a:r>
              <a:rPr lang="en-US" dirty="0"/>
              <a:t>Or you have to remember to inherit from a custom </a:t>
            </a:r>
            <a:r>
              <a:rPr lang="en-US" dirty="0" err="1"/>
              <a:t>BaseController</a:t>
            </a:r>
            <a:endParaRPr lang="en-US" dirty="0"/>
          </a:p>
          <a:p>
            <a:r>
              <a:rPr lang="en-US" dirty="0"/>
              <a:t>You forget? Oops you’re wide open to the world!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04780C-DAC6-A0D6-D8DC-4B36BA9CA82C}"/>
              </a:ext>
            </a:extLst>
          </p:cNvPr>
          <p:cNvSpPr txBox="1">
            <a:spLocks/>
          </p:cNvSpPr>
          <p:nvPr/>
        </p:nvSpPr>
        <p:spPr>
          <a:xfrm>
            <a:off x="10775324" y="36937"/>
            <a:ext cx="1485364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Global Security</a:t>
            </a:r>
          </a:p>
        </p:txBody>
      </p:sp>
    </p:spTree>
    <p:extLst>
      <p:ext uri="{BB962C8B-B14F-4D97-AF65-F5344CB8AC3E}">
        <p14:creationId xmlns:p14="http://schemas.microsoft.com/office/powerpoint/2010/main" val="17809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FallbackPolicy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 Fallback Policy is the policy that gets evaluated if no other policy is specified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4B71-5939-F8C8-DDFC-8917754E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50" y="3159591"/>
            <a:ext cx="8295208" cy="21208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0ACA62-ED15-AFB2-FE2D-B840F070C9A9}"/>
              </a:ext>
            </a:extLst>
          </p:cNvPr>
          <p:cNvSpPr txBox="1">
            <a:spLocks/>
          </p:cNvSpPr>
          <p:nvPr/>
        </p:nvSpPr>
        <p:spPr>
          <a:xfrm>
            <a:off x="10775324" y="45523"/>
            <a:ext cx="1485364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Global Security</a:t>
            </a:r>
          </a:p>
        </p:txBody>
      </p:sp>
    </p:spTree>
    <p:extLst>
      <p:ext uri="{BB962C8B-B14F-4D97-AF65-F5344CB8AC3E}">
        <p14:creationId xmlns:p14="http://schemas.microsoft.com/office/powerpoint/2010/main" val="32446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443734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45" y="3762594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Data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Only work well for simple scenarios</a:t>
            </a:r>
          </a:p>
          <a:p>
            <a:r>
              <a:rPr lang="en-US" dirty="0"/>
              <a:t>Hard to make custom ones</a:t>
            </a:r>
          </a:p>
          <a:p>
            <a:r>
              <a:rPr lang="en-US" dirty="0"/>
              <a:t>Hard to unit test</a:t>
            </a:r>
          </a:p>
          <a:p>
            <a:r>
              <a:rPr lang="en-US" dirty="0"/>
              <a:t>Separate annotations for each property</a:t>
            </a:r>
          </a:p>
          <a:p>
            <a:pPr lvl="1"/>
            <a:r>
              <a:rPr lang="en-US" dirty="0"/>
              <a:t>Can get “tall”</a:t>
            </a:r>
          </a:p>
          <a:p>
            <a:r>
              <a:rPr lang="en-US" dirty="0"/>
              <a:t>SRP violated</a:t>
            </a:r>
          </a:p>
          <a:p>
            <a:pPr lvl="1"/>
            <a:r>
              <a:rPr lang="en-US" dirty="0"/>
              <a:t>Model + Validation combined into one class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7B0C6B39-8A21-81CD-7626-C2C2CEBB7DCA}"/>
              </a:ext>
            </a:extLst>
          </p:cNvPr>
          <p:cNvSpPr txBox="1">
            <a:spLocks/>
          </p:cNvSpPr>
          <p:nvPr/>
        </p:nvSpPr>
        <p:spPr>
          <a:xfrm>
            <a:off x="11123054" y="36937"/>
            <a:ext cx="1137634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634M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B3666EA-14F5-9034-C3A2-157A4D2E1061}"/>
              </a:ext>
            </a:extLst>
          </p:cNvPr>
          <p:cNvSpPr txBox="1">
            <a:spLocks/>
          </p:cNvSpPr>
          <p:nvPr/>
        </p:nvSpPr>
        <p:spPr>
          <a:xfrm>
            <a:off x="11123054" y="36937"/>
            <a:ext cx="1137634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9E61C-1E9C-203A-18F6-CA63973CB00F}"/>
              </a:ext>
            </a:extLst>
          </p:cNvPr>
          <p:cNvSpPr txBox="1">
            <a:spLocks/>
          </p:cNvSpPr>
          <p:nvPr/>
        </p:nvSpPr>
        <p:spPr>
          <a:xfrm>
            <a:off x="11123054" y="36937"/>
            <a:ext cx="1137634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467FF-7A72-EE0E-C260-12E7752BE6A7}"/>
              </a:ext>
            </a:extLst>
          </p:cNvPr>
          <p:cNvSpPr txBox="1">
            <a:spLocks/>
          </p:cNvSpPr>
          <p:nvPr/>
        </p:nvSpPr>
        <p:spPr>
          <a:xfrm>
            <a:off x="11123054" y="36937"/>
            <a:ext cx="1137634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Remove the Server Header</a:t>
            </a:r>
          </a:p>
        </p:txBody>
      </p:sp>
      <p:pic>
        <p:nvPicPr>
          <p:cNvPr id="4098" name="Picture 2" descr="Leaking GIFs | Tenor">
            <a:extLst>
              <a:ext uri="{FF2B5EF4-FFF2-40B4-BE49-F238E27FC236}">
                <a16:creationId xmlns:a16="http://schemas.microsoft.com/office/drawing/2014/main" id="{FD4231CF-A1FA-10E2-EEDA-E3952D7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7" y="3279947"/>
            <a:ext cx="5531708" cy="31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2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Remove the Server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By default ASP.NET Core adds a “Server Header”</a:t>
            </a:r>
          </a:p>
          <a:p>
            <a:r>
              <a:rPr lang="en-US" dirty="0"/>
              <a:t>This says “Kestrel”</a:t>
            </a:r>
          </a:p>
          <a:p>
            <a:r>
              <a:rPr lang="en-US" dirty="0"/>
              <a:t>This exposes to black hats what you’re running</a:t>
            </a:r>
          </a:p>
          <a:p>
            <a:r>
              <a:rPr lang="en-US" dirty="0"/>
              <a:t>Focuses exploiting known CVEs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9AE9B-BB40-DF55-BA52-B13A9910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6" y="4200542"/>
            <a:ext cx="10800594" cy="4867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B4F799-36AA-BB89-E04B-FA029C0271C6}"/>
              </a:ext>
            </a:extLst>
          </p:cNvPr>
          <p:cNvSpPr txBox="1">
            <a:spLocks/>
          </p:cNvSpPr>
          <p:nvPr/>
        </p:nvSpPr>
        <p:spPr>
          <a:xfrm>
            <a:off x="10049814" y="36937"/>
            <a:ext cx="2210874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Remove Server Header</a:t>
            </a:r>
          </a:p>
        </p:txBody>
      </p:sp>
    </p:spTree>
    <p:extLst>
      <p:ext uri="{BB962C8B-B14F-4D97-AF65-F5344CB8AC3E}">
        <p14:creationId xmlns:p14="http://schemas.microsoft.com/office/powerpoint/2010/main" val="1199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Account Organization</a:t>
            </a:r>
          </a:p>
          <a:p>
            <a:r>
              <a:rPr lang="en-US" dirty="0"/>
              <a:t>Naming Standards</a:t>
            </a:r>
          </a:p>
          <a:p>
            <a:r>
              <a:rPr lang="en-US" dirty="0"/>
              <a:t>Tagging Standards</a:t>
            </a:r>
          </a:p>
          <a:p>
            <a:r>
              <a:rPr lang="en-US" dirty="0"/>
              <a:t>Azure Policies</a:t>
            </a:r>
          </a:p>
          <a:p>
            <a:r>
              <a:rPr lang="en-US" dirty="0"/>
              <a:t>Managed Identities</a:t>
            </a:r>
          </a:p>
          <a:p>
            <a:r>
              <a:rPr lang="en-US" dirty="0" err="1"/>
              <a:t>DefaultAzureCredential</a:t>
            </a:r>
            <a:endParaRPr lang="en-US" dirty="0"/>
          </a:p>
          <a:p>
            <a:r>
              <a:rPr lang="en-US" dirty="0"/>
              <a:t>Requiring TLS 1.2+</a:t>
            </a:r>
          </a:p>
          <a:p>
            <a:r>
              <a:rPr lang="en-US" dirty="0"/>
              <a:t>Federated Credentials</a:t>
            </a:r>
          </a:p>
          <a:p>
            <a:r>
              <a:rPr lang="en-US" dirty="0"/>
              <a:t>Budgets and Cost Alerting</a:t>
            </a:r>
          </a:p>
          <a:p>
            <a:r>
              <a:rPr lang="en-US" dirty="0"/>
              <a:t>Reservations</a:t>
            </a:r>
          </a:p>
          <a:p>
            <a:r>
              <a:rPr lang="en-US" dirty="0"/>
              <a:t>Savings Plans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 descr="Out Of Options GIFs - Get the best GIF on GIPHY">
            <a:extLst>
              <a:ext uri="{FF2B5EF4-FFF2-40B4-BE49-F238E27FC236}">
                <a16:creationId xmlns:a16="http://schemas.microsoft.com/office/drawing/2014/main" id="{AF17DC9A-B7C4-2455-D87C-D365F4A40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448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1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  <a:p>
            <a:r>
              <a:rPr lang="en-US" dirty="0"/>
              <a:t>.Value everywhere adds friction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A73BA-C6C0-A01F-071D-25B0FF04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98" y="4001294"/>
            <a:ext cx="8501125" cy="10858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51DBB30-CDD1-9399-1AFA-ADEF2898D260}"/>
              </a:ext>
            </a:extLst>
          </p:cNvPr>
          <p:cNvSpPr txBox="1">
            <a:spLocks/>
          </p:cNvSpPr>
          <p:nvPr/>
        </p:nvSpPr>
        <p:spPr>
          <a:xfrm>
            <a:off x="10318122" y="36937"/>
            <a:ext cx="1942565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Don’t use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IOptions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CE4CD-4BF1-7FC4-7B7D-6CE083C8B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4265809"/>
            <a:ext cx="10312628" cy="5662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D51AD0-30BB-7EE6-7CB7-ACF0A4CA89A3}"/>
              </a:ext>
            </a:extLst>
          </p:cNvPr>
          <p:cNvSpPr txBox="1">
            <a:spLocks/>
          </p:cNvSpPr>
          <p:nvPr/>
        </p:nvSpPr>
        <p:spPr>
          <a:xfrm>
            <a:off x="10318122" y="36937"/>
            <a:ext cx="1942565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Don’t use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IOptions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3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9605A894-F5C9-1DCD-B2D6-2B3174BF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19" y="3277898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767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A158ACF-1A1E-5E9A-F9B3-A981D15B0C9D}"/>
              </a:ext>
            </a:extLst>
          </p:cNvPr>
          <p:cNvSpPr txBox="1">
            <a:spLocks/>
          </p:cNvSpPr>
          <p:nvPr/>
        </p:nvSpPr>
        <p:spPr>
          <a:xfrm>
            <a:off x="10916992" y="36937"/>
            <a:ext cx="1343695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Code Smells</a:t>
            </a:r>
          </a:p>
        </p:txBody>
      </p: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4E30E1-1F06-CDD7-4067-B3F282C1830B}"/>
              </a:ext>
            </a:extLst>
          </p:cNvPr>
          <p:cNvSpPr txBox="1">
            <a:spLocks/>
          </p:cNvSpPr>
          <p:nvPr/>
        </p:nvSpPr>
        <p:spPr>
          <a:xfrm>
            <a:off x="10916992" y="41230"/>
            <a:ext cx="1343695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Code Smells</a:t>
            </a:r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4E11C-A792-A276-04D5-FF9032296E4C}"/>
              </a:ext>
            </a:extLst>
          </p:cNvPr>
          <p:cNvSpPr txBox="1">
            <a:spLocks/>
          </p:cNvSpPr>
          <p:nvPr/>
        </p:nvSpPr>
        <p:spPr>
          <a:xfrm>
            <a:off x="10916992" y="36937"/>
            <a:ext cx="1343695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Code Smells</a:t>
            </a:r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CD695DC-D510-8603-7AA3-BC29B7B743C5}"/>
              </a:ext>
            </a:extLst>
          </p:cNvPr>
          <p:cNvSpPr txBox="1">
            <a:spLocks/>
          </p:cNvSpPr>
          <p:nvPr/>
        </p:nvSpPr>
        <p:spPr>
          <a:xfrm>
            <a:off x="10916992" y="41230"/>
            <a:ext cx="1343695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Code Smells</a:t>
            </a:r>
          </a:p>
        </p:txBody>
      </p: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E6E181-67DD-189D-C8F4-A4C9F6748AA1}"/>
              </a:ext>
            </a:extLst>
          </p:cNvPr>
          <p:cNvSpPr txBox="1">
            <a:spLocks/>
          </p:cNvSpPr>
          <p:nvPr/>
        </p:nvSpPr>
        <p:spPr>
          <a:xfrm>
            <a:off x="10916992" y="36937"/>
            <a:ext cx="1343695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Code Smells</a:t>
            </a:r>
          </a:p>
        </p:txBody>
      </p:sp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3682"/>
            <a:ext cx="12192000" cy="5248049"/>
          </a:xfrm>
        </p:spPr>
        <p:txBody>
          <a:bodyPr anchor="ctr"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 Solution Files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216A4F-F430-DA19-0C10-43B2AAD1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73357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81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Ideas on how to make your Azure more maintainable, cost effective, and more performant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78B3-DFDB-E421-AA57-669C1057B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4884-F5D3-2A49-5C28-88082D1E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Modern Solution Files!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91961-1DDB-642D-847F-0BB996B4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5579" cy="47498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slnx</a:t>
            </a:r>
            <a:r>
              <a:rPr lang="en-US" dirty="0"/>
              <a:t> - .NET SDK 9.0.200+, feature still in preview</a:t>
            </a:r>
          </a:p>
          <a:p>
            <a:r>
              <a:rPr lang="en-US" dirty="0"/>
              <a:t>dotnet </a:t>
            </a:r>
            <a:r>
              <a:rPr lang="en-US" dirty="0" err="1"/>
              <a:t>sln</a:t>
            </a:r>
            <a:r>
              <a:rPr lang="en-US" dirty="0"/>
              <a:t> migrate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2DC56-FE9E-D2AD-9396-2816E029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479" y="1456267"/>
            <a:ext cx="8878293" cy="2507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FF50D-F31E-C129-1E45-BD5701FE9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872" y="4098590"/>
            <a:ext cx="7129515" cy="10096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6DADE9-1A4C-88C4-D4BE-A8A8165C1522}"/>
              </a:ext>
            </a:extLst>
          </p:cNvPr>
          <p:cNvSpPr txBox="1">
            <a:spLocks/>
          </p:cNvSpPr>
          <p:nvPr/>
        </p:nvSpPr>
        <p:spPr>
          <a:xfrm>
            <a:off x="10105623" y="36937"/>
            <a:ext cx="2155065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Modern Solution Files</a:t>
            </a:r>
          </a:p>
        </p:txBody>
      </p:sp>
    </p:spTree>
    <p:extLst>
      <p:ext uri="{BB962C8B-B14F-4D97-AF65-F5344CB8AC3E}">
        <p14:creationId xmlns:p14="http://schemas.microsoft.com/office/powerpoint/2010/main" val="59388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86376-FA3C-2127-5240-7ECEE31E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A479-724B-2386-4F67-C4768D98E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 Security Headers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AE495-6040-58FD-568C-F1E2AADA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74" y="3122143"/>
            <a:ext cx="3638852" cy="36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2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Security 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Tells a browser what extra rules to enforce</a:t>
            </a:r>
          </a:p>
          <a:p>
            <a:r>
              <a:rPr lang="en-US" dirty="0"/>
              <a:t>Protects against MITM, clickjacking, cross-site scripting, and more</a:t>
            </a:r>
          </a:p>
          <a:p>
            <a:r>
              <a:rPr lang="en-US" dirty="0"/>
              <a:t>Be careful!</a:t>
            </a:r>
          </a:p>
          <a:p>
            <a:r>
              <a:rPr lang="en-US" dirty="0" err="1"/>
              <a:t>NetEscapades.AspNetCore.SecurityHeaders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A30748-03CB-81A7-8C57-EA74DE183801}"/>
              </a:ext>
            </a:extLst>
          </p:cNvPr>
          <p:cNvSpPr txBox="1">
            <a:spLocks/>
          </p:cNvSpPr>
          <p:nvPr/>
        </p:nvSpPr>
        <p:spPr>
          <a:xfrm>
            <a:off x="10041228" y="36937"/>
            <a:ext cx="2219459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 Security Headers</a:t>
            </a:r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My talk deep diving on this topic: </a:t>
            </a:r>
            <a:r>
              <a:rPr lang="en-US" dirty="0">
                <a:hlinkClick r:id="rId3"/>
              </a:rPr>
              <a:t>https://www.youtube.com/watch?v=7MWXTXjtl8s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1766E6-469F-F32E-24D3-CB25B9B2A572}"/>
              </a:ext>
            </a:extLst>
          </p:cNvPr>
          <p:cNvSpPr txBox="1">
            <a:spLocks/>
          </p:cNvSpPr>
          <p:nvPr/>
        </p:nvSpPr>
        <p:spPr>
          <a:xfrm>
            <a:off x="10041228" y="36937"/>
            <a:ext cx="2219459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 Security Headers</a:t>
            </a:r>
          </a:p>
        </p:txBody>
      </p:sp>
    </p:spTree>
    <p:extLst>
      <p:ext uri="{BB962C8B-B14F-4D97-AF65-F5344CB8AC3E}">
        <p14:creationId xmlns:p14="http://schemas.microsoft.com/office/powerpoint/2010/main" val="397620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 Once, Deploy Many Times</a:t>
            </a:r>
          </a:p>
        </p:txBody>
      </p:sp>
      <p:pic>
        <p:nvPicPr>
          <p:cNvPr id="6146" name="Picture 2" descr="Lets Deploy GIF - Lets Deploy Production - Discover &amp; Share GIFs">
            <a:extLst>
              <a:ext uri="{FF2B5EF4-FFF2-40B4-BE49-F238E27FC236}">
                <a16:creationId xmlns:a16="http://schemas.microsoft.com/office/drawing/2014/main" id="{38F2A816-419A-8DED-E40F-EEBE0845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81" y="3194220"/>
            <a:ext cx="4580238" cy="34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8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Once, Deploy Many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Discourages Long Running Branches and </a:t>
            </a:r>
            <a:r>
              <a:rPr lang="en-US" dirty="0" err="1"/>
              <a:t>GitFlow</a:t>
            </a:r>
            <a:endParaRPr lang="en-US" dirty="0"/>
          </a:p>
          <a:p>
            <a:r>
              <a:rPr lang="en-US" dirty="0"/>
              <a:t>Encourages Trunk Based Development (even with PRs)</a:t>
            </a:r>
          </a:p>
          <a:p>
            <a:r>
              <a:rPr lang="en-US" dirty="0">
                <a:hlinkClick r:id="rId3"/>
              </a:rPr>
              <a:t>Atlassian calls </a:t>
            </a:r>
            <a:r>
              <a:rPr lang="en-US" dirty="0" err="1">
                <a:hlinkClick r:id="rId3"/>
              </a:rPr>
              <a:t>Gitflow</a:t>
            </a:r>
            <a:r>
              <a:rPr lang="en-US" dirty="0">
                <a:hlinkClick r:id="rId3"/>
              </a:rPr>
              <a:t> “a legacy workflow”</a:t>
            </a:r>
            <a:endParaRPr lang="en-US" dirty="0"/>
          </a:p>
          <a:p>
            <a:r>
              <a:rPr lang="en-US" dirty="0">
                <a:hlinkClick r:id="rId4"/>
              </a:rPr>
              <a:t>DORA Research promotes Trunk Based Development</a:t>
            </a:r>
            <a:endParaRPr lang="en-US" dirty="0"/>
          </a:p>
          <a:p>
            <a:r>
              <a:rPr lang="en-US" dirty="0"/>
              <a:t>Environmental differences (i.e. config, secrets) live in the environment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6C250A-A1E2-59C0-FEB5-AE3A1148E90E}"/>
              </a:ext>
            </a:extLst>
          </p:cNvPr>
          <p:cNvSpPr txBox="1">
            <a:spLocks/>
          </p:cNvSpPr>
          <p:nvPr/>
        </p:nvSpPr>
        <p:spPr>
          <a:xfrm>
            <a:off x="9775066" y="36937"/>
            <a:ext cx="2485622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Build Once, Deploy Many</a:t>
            </a:r>
          </a:p>
        </p:txBody>
      </p:sp>
    </p:spTree>
    <p:extLst>
      <p:ext uri="{BB962C8B-B14F-4D97-AF65-F5344CB8AC3E}">
        <p14:creationId xmlns:p14="http://schemas.microsoft.com/office/powerpoint/2010/main" val="365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421A3-2675-7D4B-7EC6-43C0A9BF8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1F6C-8B62-2C61-5FBE-857E2441B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ValidateOnBuild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56E47-0C59-E99B-75B3-7D9A9865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23" y="3389585"/>
            <a:ext cx="3383691" cy="31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DBABE-AF00-DE91-A5E6-75CB3553D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0328-F46F-8E8C-73E4-0B3FA9FB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0C29-D9A7-06B8-D27F-53F0582D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Singletons can only depend on Singletons</a:t>
            </a:r>
          </a:p>
          <a:p>
            <a:r>
              <a:rPr lang="en-US" dirty="0"/>
              <a:t>The “captive dependency” problem</a:t>
            </a:r>
          </a:p>
          <a:p>
            <a:r>
              <a:rPr lang="en-US" dirty="0"/>
              <a:t>ASP.NET Core will catch this when running in Development but not other environments</a:t>
            </a:r>
          </a:p>
          <a:p>
            <a:r>
              <a:rPr lang="en-US" dirty="0"/>
              <a:t>If you have a custom local env name…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38152-DF4F-D3D6-4D38-FFB1845471BF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36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F8DA-FE6E-B140-9B20-5552C1A8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2414-2347-42C3-7F13-ABC7FEE0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396A4-48D1-375C-61B7-67EBDD5F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2" y="1602742"/>
            <a:ext cx="5436476" cy="743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E8DB6-1E55-769F-A2F3-6E8E371C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12" y="2709086"/>
            <a:ext cx="7395581" cy="1363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EDAEC-DC48-8761-5EC2-AF7389DC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1" y="4600522"/>
            <a:ext cx="7395581" cy="13094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698265-3128-39DB-28CA-0025383250A5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E750-127A-4B7E-BD93-596E1136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63C4-4D6C-5400-E3D5-08DF127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15E65-8F8F-3D3E-020D-C24044F9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429131"/>
            <a:ext cx="9660719" cy="17701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AF96AB3-A410-D88B-C8C0-83F19498FE18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56808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 err="1">
                <a:hlinkClick r:id="rId5"/>
              </a:rPr>
              <a:t>Dometrain</a:t>
            </a:r>
            <a:r>
              <a:rPr lang="en-US" dirty="0">
                <a:hlinkClick r:id="rId5"/>
              </a:rPr>
              <a:t> Author</a:t>
            </a:r>
            <a:endParaRPr lang="en-US" dirty="0"/>
          </a:p>
          <a:p>
            <a:r>
              <a:rPr lang="en-US" dirty="0"/>
              <a:t>Redgate Community Ambassador</a:t>
            </a:r>
          </a:p>
          <a:p>
            <a:r>
              <a:rPr lang="en-US" dirty="0"/>
              <a:t>Co-organizer of </a:t>
            </a:r>
            <a:r>
              <a:rPr lang="en-US" dirty="0">
                <a:hlinkClick r:id="rId6"/>
              </a:rPr>
              <a:t>Iowa .NET User Group</a:t>
            </a:r>
            <a:endParaRPr lang="en-US" dirty="0">
              <a:hlinkClick r:id="rId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CC776C-DC3F-D0B5-5231-4112653E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8953197" y="4931341"/>
            <a:ext cx="2584299" cy="158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AE3F5-A57F-F976-3F78-41D6E87C2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93" y="4692048"/>
            <a:ext cx="2017351" cy="2017351"/>
          </a:xfrm>
          <a:prstGeom prst="rect">
            <a:avLst/>
          </a:prstGeom>
        </p:spPr>
      </p:pic>
      <p:pic>
        <p:nvPicPr>
          <p:cNvPr id="7" name="Picture 2" descr="Microsoft MVP Communities (@MVPAward) / X">
            <a:extLst>
              <a:ext uri="{FF2B5EF4-FFF2-40B4-BE49-F238E27FC236}">
                <a16:creationId xmlns:a16="http://schemas.microsoft.com/office/drawing/2014/main" id="{C67B11EE-26D8-F622-00D3-C0E2B30A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204" y="4949724"/>
            <a:ext cx="1502000" cy="15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ourses crafted for the real world - Dometrain">
            <a:extLst>
              <a:ext uri="{FF2B5EF4-FFF2-40B4-BE49-F238E27FC236}">
                <a16:creationId xmlns:a16="http://schemas.microsoft.com/office/drawing/2014/main" id="{64A20FB0-C1F9-33B8-D3BE-E1825A53C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7323"/>
          <a:stretch/>
        </p:blipFill>
        <p:spPr bwMode="auto">
          <a:xfrm>
            <a:off x="5058153" y="4949723"/>
            <a:ext cx="1885907" cy="150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rectory | Redgate Software">
            <a:extLst>
              <a:ext uri="{FF2B5EF4-FFF2-40B4-BE49-F238E27FC236}">
                <a16:creationId xmlns:a16="http://schemas.microsoft.com/office/drawing/2014/main" id="{E3052ACE-16D8-EE1A-A393-F0760EDE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75" y="4959710"/>
            <a:ext cx="1117569" cy="14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60" y="3568262"/>
            <a:ext cx="2393882" cy="30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>
                <a:hlinkClick r:id="rId2"/>
              </a:rPr>
              <a:t>DORA Research proving</a:t>
            </a:r>
            <a:r>
              <a:rPr lang="en-US" dirty="0"/>
              <a:t> automated testing results in improved stability, reduced burnout, and lower deployment pain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  <a:p>
            <a:r>
              <a:rPr lang="en-US" dirty="0"/>
              <a:t>Note: there’s an </a:t>
            </a:r>
            <a:r>
              <a:rPr lang="en-US" dirty="0">
                <a:hlinkClick r:id="rId3"/>
              </a:rPr>
              <a:t>xUnit.v3 package</a:t>
            </a:r>
            <a:r>
              <a:rPr lang="en-US" dirty="0"/>
              <a:t>, which is diff than </a:t>
            </a:r>
            <a:r>
              <a:rPr lang="en-US" dirty="0" err="1"/>
              <a:t>xUnit</a:t>
            </a:r>
            <a:r>
              <a:rPr lang="en-US" dirty="0"/>
              <a:t> package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3B6FB218-5FCF-8CA1-9496-F0A39466A4F6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 descr="Chekhov seated at a desk">
            <a:extLst>
              <a:ext uri="{FF2B5EF4-FFF2-40B4-BE49-F238E27FC236}">
                <a16:creationId xmlns:a16="http://schemas.microsoft.com/office/drawing/2014/main" id="{B367798C-B61F-495F-83A9-861EB766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0" y="1690688"/>
            <a:ext cx="3186825" cy="4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khov&amp;#39;s Gun - TV Tropes">
            <a:extLst>
              <a:ext uri="{FF2B5EF4-FFF2-40B4-BE49-F238E27FC236}">
                <a16:creationId xmlns:a16="http://schemas.microsoft.com/office/drawing/2014/main" id="{99F795F2-2C73-49C4-814D-B87F5EB1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3" y="2361287"/>
            <a:ext cx="5190269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5CB790-7208-EAB3-6741-72249626988C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3295834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AC5399C-C18B-8ED5-EBB5-0C740916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02" y="3090833"/>
            <a:ext cx="3767167" cy="37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EB5D41-28A2-6A8B-02C8-131D45C6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46" y="1346752"/>
            <a:ext cx="11568419" cy="5439941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“Remove everything that has no relevance to the story. If you say in the first chapter that there is a rifle hanging on the wall, in the second or third chapter it absolutely must go off. If it's not going to be fired, 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it shouldn't be hanging there.”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			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Anton Chekhov</a:t>
            </a:r>
          </a:p>
        </p:txBody>
      </p:sp>
    </p:spTree>
    <p:extLst>
      <p:ext uri="{BB962C8B-B14F-4D97-AF65-F5344CB8AC3E}">
        <p14:creationId xmlns:p14="http://schemas.microsoft.com/office/powerpoint/2010/main" val="2027956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AD4D-5CAA-7960-E810-A844A56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17"/>
            <a:ext cx="9922865" cy="39588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B0E343-A635-9CD5-971D-3E2603B7195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9F98D58-55FB-1ACB-4A6B-B6B72BA233E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CC9F9-5874-40C7-442E-8640C6DEC0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44CAB4F-2FC2-9B45-C397-D8D7B19EB025}"/>
              </a:ext>
            </a:extLst>
          </p:cNvPr>
          <p:cNvSpPr/>
          <p:nvPr/>
        </p:nvSpPr>
        <p:spPr>
          <a:xfrm>
            <a:off x="1518687" y="3170583"/>
            <a:ext cx="1686683" cy="273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461896-5787-17DF-A686-FB65C4E15513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223044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FA6CD-6F12-A3AC-F9A6-A4C2854D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3576"/>
            <a:ext cx="10759903" cy="30742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488E22-0CBC-98F8-82DC-D738CEB3FC6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BB54C27-43DB-4533-302C-F5902CA3109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6BD471-A3E3-D199-B949-D5B0178099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4B2DC20-C933-590E-DDCA-B44BDD809D97}"/>
              </a:ext>
            </a:extLst>
          </p:cNvPr>
          <p:cNvSpPr/>
          <p:nvPr/>
        </p:nvSpPr>
        <p:spPr>
          <a:xfrm>
            <a:off x="1205605" y="2499128"/>
            <a:ext cx="4091952" cy="567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5CF516-701E-5670-1D4A-3D54D5EEA234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4228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DB506-8488-902E-A355-AEE34B30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237"/>
            <a:ext cx="11023432" cy="27510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A6246E-5D7B-6A3C-B02B-EAF2D15899C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277FBCD-4B61-1AF6-B039-7F24F9957C4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521F5F-8E3C-F603-D1F9-C136B2D38A1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F68BA8-D627-7710-8750-BBBDA74540F9}"/>
              </a:ext>
            </a:extLst>
          </p:cNvPr>
          <p:cNvSpPr/>
          <p:nvPr/>
        </p:nvSpPr>
        <p:spPr>
          <a:xfrm>
            <a:off x="1205605" y="2499128"/>
            <a:ext cx="2807899" cy="2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6B45C4-FC59-9B3B-D9BD-825B0CEA42F7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13944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79F40-B059-86EA-AABF-E72A687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1665"/>
            <a:ext cx="11001743" cy="28013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0C324A-0336-8155-AE49-0623B8858F7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EC185816-8FF9-2116-E8E3-E5D035D362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D100CB-5CA3-7983-8B34-78566599AF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6F4DDA4-B4B2-B48B-6B3F-EC874C693E5B}"/>
              </a:ext>
            </a:extLst>
          </p:cNvPr>
          <p:cNvSpPr/>
          <p:nvPr/>
        </p:nvSpPr>
        <p:spPr>
          <a:xfrm>
            <a:off x="2607320" y="3063099"/>
            <a:ext cx="2035861" cy="326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ED46B4-391C-F6E4-2C6B-CD294A049F42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40120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5EDB-AF6C-8CF9-D389-D8EFA22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8911"/>
            <a:ext cx="8719550" cy="22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5AAC5-8D84-FFB0-AEE5-C90404C9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3480"/>
            <a:ext cx="6696017" cy="26714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71CB04-EAAE-70B9-C4B5-D1B509942CD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7D04CDB-D5EF-9A88-3773-158096EDF17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952D55-F743-8C72-6FAD-ED97609A02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193F016D-C8FA-6ED0-DE9D-47CAF783D4B2}"/>
              </a:ext>
            </a:extLst>
          </p:cNvPr>
          <p:cNvSpPr txBox="1">
            <a:spLocks/>
          </p:cNvSpPr>
          <p:nvPr/>
        </p:nvSpPr>
        <p:spPr>
          <a:xfrm>
            <a:off x="10457644" y="36937"/>
            <a:ext cx="1803043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378309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5CB0C-32BB-7915-EE73-E105B328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6F48-95D6-0A31-DCFE-6FCF3957A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Central Package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DD6FA-74D0-A582-ED80-484DD916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631" y="3429000"/>
            <a:ext cx="3156735" cy="29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8C20D-6753-8776-8FD9-DE372791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89B6-EC11-CBB8-D71F-416DA7FF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this talk?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1271BF-8FC9-FDD1-DE6C-A4458ECB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23" y="1690688"/>
            <a:ext cx="4624754" cy="4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35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EDEF-98A1-D068-2CE0-39AA2A80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CED5-85AC-57AF-4CFC-CE3A71F8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6B94-1504-E3C7-D5F2-B01833A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Same package in multiple projects across your solution</a:t>
            </a:r>
          </a:p>
          <a:p>
            <a:r>
              <a:rPr lang="en-US" dirty="0"/>
              <a:t>Annoying to keep version in sync</a:t>
            </a:r>
          </a:p>
          <a:p>
            <a:r>
              <a:rPr lang="en-US" dirty="0"/>
              <a:t>Tests projects especially</a:t>
            </a:r>
          </a:p>
          <a:p>
            <a:r>
              <a:rPr lang="en-US" dirty="0"/>
              <a:t>I find most people don’t know Central Package Management exists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761697-3648-3399-B036-4769F447B7A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981B454-0048-3F3A-C866-CB51862561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3FB3CD-E871-9D3D-CDFB-787980125E9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894BB06-6E90-A040-D596-FECE7FF94097}"/>
              </a:ext>
            </a:extLst>
          </p:cNvPr>
          <p:cNvSpPr txBox="1">
            <a:spLocks/>
          </p:cNvSpPr>
          <p:nvPr/>
        </p:nvSpPr>
        <p:spPr>
          <a:xfrm>
            <a:off x="9607639" y="36937"/>
            <a:ext cx="2653049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Central 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29805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8A31-6BDA-F0FE-A4DF-579045B0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926C-0A2D-05A4-5597-3A95119A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7828-CBB9-25F8-82FA-220C0966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880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Added in .NET 6</a:t>
            </a:r>
          </a:p>
          <a:p>
            <a:r>
              <a:rPr lang="en-US" dirty="0"/>
              <a:t>Create </a:t>
            </a:r>
            <a:r>
              <a:rPr lang="en-US" dirty="0" err="1"/>
              <a:t>Directory.Packages.props</a:t>
            </a:r>
            <a:r>
              <a:rPr lang="en-US" dirty="0"/>
              <a:t> at the root and define packages and versions there</a:t>
            </a:r>
          </a:p>
          <a:p>
            <a:r>
              <a:rPr lang="en-US" dirty="0"/>
              <a:t>Omit Version attribute in </a:t>
            </a:r>
            <a:r>
              <a:rPr lang="en-US" dirty="0" err="1"/>
              <a:t>PackageReference</a:t>
            </a:r>
            <a:endParaRPr lang="en-US" dirty="0"/>
          </a:p>
          <a:p>
            <a:r>
              <a:rPr lang="en-US" dirty="0"/>
              <a:t>All packages will have to omit the Version attribute</a:t>
            </a:r>
          </a:p>
          <a:p>
            <a:r>
              <a:rPr lang="en-US" dirty="0"/>
              <a:t>Can override with </a:t>
            </a:r>
            <a:r>
              <a:rPr lang="en-US" dirty="0" err="1"/>
              <a:t>VersionOverride</a:t>
            </a:r>
            <a:r>
              <a:rPr lang="en-US" dirty="0"/>
              <a:t> attribute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3B3E3D-E02C-1078-C722-F503A7FB4A0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B14FAA1-D779-87C4-59B3-9EE4CC675E8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C564B6-F883-5603-1C32-DB8FC095E63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0B825A0-91C8-5F98-B24E-CAD6CEE45CDC}"/>
              </a:ext>
            </a:extLst>
          </p:cNvPr>
          <p:cNvSpPr txBox="1">
            <a:spLocks/>
          </p:cNvSpPr>
          <p:nvPr/>
        </p:nvSpPr>
        <p:spPr>
          <a:xfrm>
            <a:off x="9607639" y="36937"/>
            <a:ext cx="2653049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Central 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346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EFF2-A017-B021-7EC8-1390F4AF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C11A-E404-543A-6FAB-49B8657B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3C7F23-76A8-A1F3-E844-29945865DD9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49A0C4B-A7B5-D951-4846-9DDE457DD6B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BE01E8-1476-1E87-FDB2-99C7C5CE1AB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F47665-F217-331B-BDFA-1FD3D3AB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27" y="1629232"/>
            <a:ext cx="8266387" cy="2736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E448E-6812-EC23-A9DD-DD7F4826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27" y="4530080"/>
            <a:ext cx="5728139" cy="16877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D266A2-7BB5-7309-05D5-F0EB63F573D4}"/>
              </a:ext>
            </a:extLst>
          </p:cNvPr>
          <p:cNvSpPr txBox="1">
            <a:spLocks/>
          </p:cNvSpPr>
          <p:nvPr/>
        </p:nvSpPr>
        <p:spPr>
          <a:xfrm>
            <a:off x="9607639" y="36937"/>
            <a:ext cx="2653049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Central 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3864002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79803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37" y="3830270"/>
            <a:ext cx="3466729" cy="25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5579" cy="4749836"/>
          </a:xfrm>
        </p:spPr>
        <p:txBody>
          <a:bodyPr>
            <a:normAutofit/>
          </a:bodyPr>
          <a:lstStyle/>
          <a:p>
            <a:r>
              <a:rPr lang="en-US" dirty="0"/>
              <a:t>Switch log level of </a:t>
            </a:r>
            <a:r>
              <a:rPr lang="en-US" dirty="0" err="1"/>
              <a:t>Microsoft.EntityFrameworkCore.Database.Command</a:t>
            </a:r>
            <a:r>
              <a:rPr lang="en-US" dirty="0"/>
              <a:t> to Information</a:t>
            </a:r>
          </a:p>
          <a:p>
            <a:r>
              <a:rPr lang="en-US" dirty="0"/>
              <a:t>Only do this for local development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A84AB5-53CD-3810-F77C-2EAEA8E0279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FFC33C1-5190-9CCB-9162-58354543A3C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93686-BD86-1C23-28CE-467B550CBEE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EB00F10-CF2A-BF2C-28D5-502A480A13A4}"/>
              </a:ext>
            </a:extLst>
          </p:cNvPr>
          <p:cNvSpPr txBox="1">
            <a:spLocks/>
          </p:cNvSpPr>
          <p:nvPr/>
        </p:nvSpPr>
        <p:spPr>
          <a:xfrm>
            <a:off x="11101589" y="36937"/>
            <a:ext cx="1159099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Bonus!</a:t>
            </a:r>
          </a:p>
        </p:txBody>
      </p:sp>
    </p:spTree>
    <p:extLst>
      <p:ext uri="{BB962C8B-B14F-4D97-AF65-F5344CB8AC3E}">
        <p14:creationId xmlns:p14="http://schemas.microsoft.com/office/powerpoint/2010/main" val="3689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AEE7-5B9C-6073-4CF4-EDF05A11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E84-7D41-C246-4C53-C03661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D987-C2DD-9A87-5B9B-F9AD3510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75" y="3892371"/>
            <a:ext cx="6348247" cy="2856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2CB1-4565-8068-FCFC-327B0CAF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76" y="1556623"/>
            <a:ext cx="6348248" cy="215473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CD7FAFB-9F28-2A78-59FF-F9FB6708F30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E686CA94-BDEF-3253-652E-D52160385B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55D82C-8689-0110-6695-BCB03E760C5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D9E099CB-341F-A8B9-21A0-08CBEE9412A1}"/>
              </a:ext>
            </a:extLst>
          </p:cNvPr>
          <p:cNvSpPr txBox="1">
            <a:spLocks/>
          </p:cNvSpPr>
          <p:nvPr/>
        </p:nvSpPr>
        <p:spPr>
          <a:xfrm>
            <a:off x="11101589" y="36937"/>
            <a:ext cx="1159099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Bonus!</a:t>
            </a:r>
          </a:p>
        </p:txBody>
      </p:sp>
    </p:spTree>
    <p:extLst>
      <p:ext uri="{BB962C8B-B14F-4D97-AF65-F5344CB8AC3E}">
        <p14:creationId xmlns:p14="http://schemas.microsoft.com/office/powerpoint/2010/main" val="3886982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0DA8-4DAA-E1B0-4451-F623AFCC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AA9C-7C59-D9D1-E3D4-A7B3F734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Bonus!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F81B-6B0D-7575-E3C8-2A79A3C0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CI/CD Pipelines</a:t>
            </a:r>
          </a:p>
          <a:p>
            <a:r>
              <a:rPr lang="en-US" dirty="0"/>
              <a:t>Confident Green</a:t>
            </a:r>
          </a:p>
          <a:p>
            <a:r>
              <a:rPr lang="en-US" dirty="0"/>
              <a:t>Feature Toggles</a:t>
            </a:r>
          </a:p>
          <a:p>
            <a:r>
              <a:rPr lang="en-US" dirty="0"/>
              <a:t>Work in small batches</a:t>
            </a:r>
          </a:p>
          <a:p>
            <a:r>
              <a:rPr lang="en-US" dirty="0"/>
              <a:t>Deploy frequently to Production (should be daily or more frequent)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343788-FBB7-7CC9-AB07-0C316FD5F15C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A7B1A49-5CBB-FC0B-4169-437E73AC56A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71D999-241A-FA07-6D02-A400CF9957F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6ECC0749-4F16-7C0F-D7CD-F7635F4B6E28}"/>
              </a:ext>
            </a:extLst>
          </p:cNvPr>
          <p:cNvSpPr txBox="1">
            <a:spLocks/>
          </p:cNvSpPr>
          <p:nvPr/>
        </p:nvSpPr>
        <p:spPr>
          <a:xfrm>
            <a:off x="11101589" y="36937"/>
            <a:ext cx="1159099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Bonus!</a:t>
            </a:r>
          </a:p>
        </p:txBody>
      </p:sp>
    </p:spTree>
    <p:extLst>
      <p:ext uri="{BB962C8B-B14F-4D97-AF65-F5344CB8AC3E}">
        <p14:creationId xmlns:p14="http://schemas.microsoft.com/office/powerpoint/2010/main" val="353358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1 company went from deploying to Prod 12x a year (rolling back half of those) to 2000x a year (rolling back &lt;1% of those)</a:t>
            </a:r>
          </a:p>
          <a:p>
            <a:r>
              <a:rPr lang="en-US" dirty="0"/>
              <a:t>Faster, more reliable delivery of value to users</a:t>
            </a:r>
          </a:p>
          <a:p>
            <a:r>
              <a:rPr lang="en-US" dirty="0">
                <a:hlinkClick r:id="rId3"/>
              </a:rPr>
              <a:t>DORA Metrics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2E2905-FA75-84E9-F3F6-EE06B8665A8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67C6FDB-5330-B305-BC12-EC29B657BE9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018F3A-17CD-FDA3-9ECC-7A9D3998447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5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9F25-16BB-F788-08C6-58B1D236A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03CF-FDBB-65BF-C3F4-ED261FDE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D65BE-E4D3-95FF-0D03-8FD68F69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Hopefully you got at least one idea today</a:t>
            </a:r>
          </a:p>
          <a:p>
            <a:r>
              <a:rPr lang="en-US" dirty="0"/>
              <a:t>This slide deck is your resource – up at scottsauber.com (and will post to Slack)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C6AADD-664D-2B9C-9995-05913E094E70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D0B9D65-1E58-AB42-DE76-A79D0087F41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A1E316-F6BE-3F71-45A7-FD2D0A8BC03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96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495" y="619712"/>
            <a:ext cx="9139304" cy="577292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ssauber@leantechniques.com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@scottsauber.com on Bluesky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      @scottsauber on Twitter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8FCD2F9-BE99-8D15-510A-1DC09F1DF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48" y="2108320"/>
            <a:ext cx="2641359" cy="26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Account Organization</a:t>
            </a:r>
            <a:endParaRPr lang="en-US" sz="96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75" y="3572490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2376B32-20EA-0C2E-8529-B3DD0295F79D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617ACB-7FD9-7C41-D4CC-A91CD6DF1C3F}"/>
              </a:ext>
            </a:extLst>
          </p:cNvPr>
          <p:cNvSpPr txBox="1">
            <a:spLocks/>
          </p:cNvSpPr>
          <p:nvPr/>
        </p:nvSpPr>
        <p:spPr>
          <a:xfrm>
            <a:off x="10666927" y="36937"/>
            <a:ext cx="1593761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36518C6-65B3-FA0C-C69B-338A73254B2E}"/>
              </a:ext>
            </a:extLst>
          </p:cNvPr>
          <p:cNvSpPr txBox="1">
            <a:spLocks/>
          </p:cNvSpPr>
          <p:nvPr/>
        </p:nvSpPr>
        <p:spPr>
          <a:xfrm>
            <a:off x="10666927" y="36937"/>
            <a:ext cx="1593761" cy="32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40909</TotalTime>
  <Words>1744</Words>
  <Application>Microsoft Office PowerPoint</Application>
  <PresentationFormat>Widescreen</PresentationFormat>
  <Paragraphs>387</Paragraphs>
  <Slides>70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Open Sans</vt:lpstr>
      <vt:lpstr>Office Theme</vt:lpstr>
      <vt:lpstr>The 10 Most Common  Azure Mistakes  (and how to fix them)</vt:lpstr>
      <vt:lpstr>Audience</vt:lpstr>
      <vt:lpstr>Agenda</vt:lpstr>
      <vt:lpstr>Goals</vt:lpstr>
      <vt:lpstr>Who am I? </vt:lpstr>
      <vt:lpstr>Why this talk?</vt:lpstr>
      <vt:lpstr>Account Organization</vt:lpstr>
      <vt:lpstr>Problem: OOB MVC Folders By Responsibility</vt:lpstr>
      <vt:lpstr>Solution: Use Feature Folders</vt:lpstr>
      <vt:lpstr>Solution: Use Feature Folders</vt:lpstr>
      <vt:lpstr>But mah layers!!!1one</vt:lpstr>
      <vt:lpstr>Feature Folder Extra Resources</vt:lpstr>
      <vt:lpstr>⚠️ == ❌</vt:lpstr>
      <vt:lpstr>Treat Warnings as Errors</vt:lpstr>
      <vt:lpstr>Logging “Best Practices”</vt:lpstr>
      <vt:lpstr>Logging “Best Practices”</vt:lpstr>
      <vt:lpstr>Logs</vt:lpstr>
      <vt:lpstr>Metrics</vt:lpstr>
      <vt:lpstr>Audits</vt:lpstr>
      <vt:lpstr>Global Authorize Attribute via FallbackPolicy</vt:lpstr>
      <vt:lpstr>Problem: Security is Opt-In</vt:lpstr>
      <vt:lpstr>Solution: FallbackPolicy</vt:lpstr>
      <vt:lpstr>Validation</vt:lpstr>
      <vt:lpstr>Validation – What’s wrong with Data Annotations</vt:lpstr>
      <vt:lpstr>Solution: Use FluentValidation</vt:lpstr>
      <vt:lpstr>PowerPoint Presentation</vt:lpstr>
      <vt:lpstr>A Rule that only exists if….</vt:lpstr>
      <vt:lpstr>Remove the Server Header</vt:lpstr>
      <vt:lpstr>Remove the Server Header</vt:lpstr>
      <vt:lpstr>Don’t use IOptions…</vt:lpstr>
      <vt:lpstr>Problem: IOptions is annoying</vt:lpstr>
      <vt:lpstr>Solution: Register your Options class directly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Modern Solution Files</vt:lpstr>
      <vt:lpstr>Modern Solution Files!</vt:lpstr>
      <vt:lpstr>HTTP Security Headers</vt:lpstr>
      <vt:lpstr>HTTP Security Headers</vt:lpstr>
      <vt:lpstr>Resources</vt:lpstr>
      <vt:lpstr>Build Once, Deploy Many Times</vt:lpstr>
      <vt:lpstr>Build Once, Deploy Many Times</vt:lpstr>
      <vt:lpstr>ValidateOnBuild</vt:lpstr>
      <vt:lpstr>ValidateOnBuild</vt:lpstr>
      <vt:lpstr>ValidateOnBuild</vt:lpstr>
      <vt:lpstr>ValidateOnBuild</vt:lpstr>
      <vt:lpstr>  Automated Tests</vt:lpstr>
      <vt:lpstr>Automated Testing with xUnit</vt:lpstr>
      <vt:lpstr>Chekhov’s Gun</vt:lpstr>
      <vt:lpstr>“Remove everything that has no relevance to the story. If you say in the first chapter that there is a rifle hanging on the wall, in the second or third chapter it absolutely must go off. If it's not going to be fired,  it shouldn't be hanging there.”        Anton Chekhov</vt:lpstr>
      <vt:lpstr>Chekhov’s Gun Applied to Testing</vt:lpstr>
      <vt:lpstr>Chekhov’s Gun Applied to Testing</vt:lpstr>
      <vt:lpstr>Chekhov’s Gun Applied to Testing</vt:lpstr>
      <vt:lpstr>Chekhov’s Gun Applied to Testing</vt:lpstr>
      <vt:lpstr>Chekhov’s Gun Applied to Testing</vt:lpstr>
      <vt:lpstr>Central Package Management</vt:lpstr>
      <vt:lpstr>Problem</vt:lpstr>
      <vt:lpstr>Solution: Central Package Management</vt:lpstr>
      <vt:lpstr>Solution: Central Package Management</vt:lpstr>
      <vt:lpstr>BONUS</vt:lpstr>
      <vt:lpstr>Ever wonder what SQL Queries EF is making?</vt:lpstr>
      <vt:lpstr>Ever wonder what SQL Queries EF is making?</vt:lpstr>
      <vt:lpstr>More Bonus!</vt:lpstr>
      <vt:lpstr>Real benefits of these practices</vt:lpstr>
      <vt:lpstr>Takeaways</vt:lpstr>
      <vt:lpstr>Questions?              ssauber@leantechniques.com              @scottsauber.com on Bluesky              @scottsauber on Twitter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Most Common Azure Mistakes</dc:title>
  <dc:creator>Scott Sauber</dc:creator>
  <cp:lastModifiedBy>Sauber, Scott</cp:lastModifiedBy>
  <cp:revision>400</cp:revision>
  <dcterms:created xsi:type="dcterms:W3CDTF">2020-03-08T20:31:35Z</dcterms:created>
  <dcterms:modified xsi:type="dcterms:W3CDTF">2025-08-10T17:24:36Z</dcterms:modified>
</cp:coreProperties>
</file>